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9"/>
  </p:notesMasterIdLst>
  <p:sldIdLst>
    <p:sldId id="256" r:id="rId2"/>
    <p:sldId id="257" r:id="rId3"/>
    <p:sldId id="261" r:id="rId4"/>
    <p:sldId id="260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2004EC"/>
    <a:srgbClr val="0B20E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1AA78-F5E2-40F1-AAED-B7B34131CE60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8A2E9-3967-45E7-96CA-A49A015FE2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9E65-6906-4C21-B177-4532A5482381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3941B-875A-4334-8C0C-E3E6D03ECF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9E65-6906-4C21-B177-4532A5482381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3941B-875A-4334-8C0C-E3E6D03ECF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9E65-6906-4C21-B177-4532A5482381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3941B-875A-4334-8C0C-E3E6D03ECF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9E65-6906-4C21-B177-4532A5482381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3941B-875A-4334-8C0C-E3E6D03ECF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9E65-6906-4C21-B177-4532A5482381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3941B-875A-4334-8C0C-E3E6D03ECF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9E65-6906-4C21-B177-4532A5482381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3941B-875A-4334-8C0C-E3E6D03ECF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9E65-6906-4C21-B177-4532A5482381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3941B-875A-4334-8C0C-E3E6D03ECF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9E65-6906-4C21-B177-4532A5482381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3941B-875A-4334-8C0C-E3E6D03ECF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9E65-6906-4C21-B177-4532A5482381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3941B-875A-4334-8C0C-E3E6D03ECF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9E65-6906-4C21-B177-4532A5482381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3941B-875A-4334-8C0C-E3E6D03ECF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9E65-6906-4C21-B177-4532A5482381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3941B-875A-4334-8C0C-E3E6D03ECF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F9E65-6906-4C21-B177-4532A5482381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3941B-875A-4334-8C0C-E3E6D03ECF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Nicolas_Poussin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auND5Mkm4g" TargetMode="External"/><Relationship Id="rId2" Type="http://schemas.openxmlformats.org/officeDocument/2006/relationships/hyperlink" Target="http://www.youtube.com/watch?v=2MR8DfHof1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chemin horizontal 5"/>
          <p:cNvSpPr/>
          <p:nvPr/>
        </p:nvSpPr>
        <p:spPr>
          <a:xfrm>
            <a:off x="857224" y="214290"/>
            <a:ext cx="7786742" cy="1643074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rgbClr val="FF0000"/>
                </a:solidFill>
                <a:latin typeface="Comic Sans MS" pitchFamily="66" charset="0"/>
              </a:rPr>
              <a:t>La récolte de la Manne</a:t>
            </a:r>
            <a:br>
              <a:rPr lang="fr-FR" sz="44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fr-FR" sz="4400" dirty="0" smtClean="0">
                <a:solidFill>
                  <a:srgbClr val="FF0000"/>
                </a:solidFill>
                <a:latin typeface="Comic Sans MS" pitchFamily="66" charset="0"/>
              </a:rPr>
              <a:t>de Nicolas Poussin</a:t>
            </a:r>
            <a:endParaRPr lang="fr-FR" sz="4400" dirty="0"/>
          </a:p>
        </p:txBody>
      </p:sp>
      <p:sp>
        <p:nvSpPr>
          <p:cNvPr id="7" name="Ellipse 6"/>
          <p:cNvSpPr/>
          <p:nvPr/>
        </p:nvSpPr>
        <p:spPr>
          <a:xfrm>
            <a:off x="1928794" y="6000768"/>
            <a:ext cx="5357850" cy="64294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150X200cm peint entre 1637 et 1639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285984" y="285728"/>
            <a:ext cx="4643437" cy="107156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chemeClr val="accent6"/>
                </a:solidFill>
              </a:rPr>
              <a:t>Nicolas Poussin</a:t>
            </a:r>
            <a:br>
              <a:rPr lang="fr-FR" dirty="0" smtClean="0">
                <a:solidFill>
                  <a:schemeClr val="accent6"/>
                </a:solidFill>
              </a:rPr>
            </a:br>
            <a:r>
              <a:rPr lang="fr-FR" dirty="0" smtClean="0">
                <a:solidFill>
                  <a:schemeClr val="accent6"/>
                </a:solidFill>
              </a:rPr>
              <a:t> (1594-1665)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2052" name="Picture 4" descr="http://upload.wikimedia.org/wikipedia/commons/thumb/d/d9/Nicolas_Poussin_078.jpg/220px-Nicolas_Poussin_0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643050"/>
            <a:ext cx="2095500" cy="27527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0" name="Rectangle 19"/>
          <p:cNvSpPr/>
          <p:nvPr/>
        </p:nvSpPr>
        <p:spPr>
          <a:xfrm>
            <a:off x="642910" y="4786322"/>
            <a:ext cx="2000264" cy="78581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Portrait de Nicolas</a:t>
            </a:r>
          </a:p>
          <a:p>
            <a:pPr algn="ctr"/>
            <a:r>
              <a:rPr lang="fr-FR" dirty="0" smtClean="0"/>
              <a:t>Poussin</a:t>
            </a:r>
          </a:p>
        </p:txBody>
      </p:sp>
      <p:sp>
        <p:nvSpPr>
          <p:cNvPr id="6" name="Arrondir un rectangle avec un coin diagonal 5"/>
          <p:cNvSpPr/>
          <p:nvPr/>
        </p:nvSpPr>
        <p:spPr>
          <a:xfrm>
            <a:off x="2857488" y="1643050"/>
            <a:ext cx="2643206" cy="3929090"/>
          </a:xfrm>
          <a:prstGeom prst="round2Diag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Nicolas Poussin est un peintre français.</a:t>
            </a:r>
          </a:p>
          <a:p>
            <a:pPr algn="ctr"/>
            <a:r>
              <a:rPr lang="fr-FR" dirty="0" smtClean="0"/>
              <a:t>Il est né en 1594 aux Andelys.</a:t>
            </a:r>
          </a:p>
          <a:p>
            <a:pPr algn="ctr"/>
            <a:r>
              <a:rPr lang="fr-FR" dirty="0" smtClean="0"/>
              <a:t>Il est mort en 1665 à Rome.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6215074" y="1142984"/>
            <a:ext cx="2643174" cy="4786346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 smtClean="0">
              <a:solidFill>
                <a:schemeClr val="accent1"/>
              </a:solidFill>
            </a:endParaRPr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r>
              <a:rPr lang="fr-FR" sz="2400" dirty="0" smtClean="0">
                <a:solidFill>
                  <a:srgbClr val="0B20E5"/>
                </a:solidFill>
              </a:rPr>
              <a:t>Biographie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Date de naissance:1594 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Date de décès:1665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Nationalité: Française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Activité(s)/profession:</a:t>
            </a:r>
          </a:p>
          <a:p>
            <a:pPr algn="ctr"/>
            <a:r>
              <a:rPr lang="fr-FR" dirty="0" smtClean="0"/>
              <a:t>Artiste peintre</a:t>
            </a:r>
          </a:p>
          <a:p>
            <a:pPr algn="ctr"/>
            <a:r>
              <a:rPr lang="fr-FR" dirty="0" smtClean="0"/>
              <a:t> </a:t>
            </a:r>
          </a:p>
          <a:p>
            <a:pPr algn="ctr"/>
            <a:r>
              <a:rPr lang="fr-FR" dirty="0" smtClean="0"/>
              <a:t>Maître: Quentin</a:t>
            </a:r>
            <a:r>
              <a:rPr lang="fr-FR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fr-FR" dirty="0" smtClean="0">
                <a:solidFill>
                  <a:schemeClr val="bg1"/>
                </a:solidFill>
                <a:latin typeface="Arial"/>
              </a:rPr>
              <a:t>Varin</a:t>
            </a:r>
            <a:endParaRPr lang="fr-FR" dirty="0" smtClean="0">
              <a:solidFill>
                <a:schemeClr val="bg1"/>
              </a:solidFill>
            </a:endParaRPr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</p:txBody>
      </p:sp>
      <p:sp>
        <p:nvSpPr>
          <p:cNvPr id="9" name="Rectangle 8"/>
          <p:cNvSpPr/>
          <p:nvPr/>
        </p:nvSpPr>
        <p:spPr>
          <a:xfrm>
            <a:off x="357158" y="285728"/>
            <a:ext cx="1857388" cy="1071570"/>
          </a:xfrm>
          <a:prstGeom prst="wedgeRectCallout">
            <a:avLst>
              <a:gd name="adj1" fmla="val -809"/>
              <a:gd name="adj2" fmla="val 127741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Pour en savoir plus sur moi cliquez </a:t>
            </a:r>
            <a:r>
              <a:rPr lang="fr-FR" dirty="0" smtClean="0">
                <a:hlinkClick r:id="rId3"/>
              </a:rPr>
              <a:t>ici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chemin horizontal 1"/>
          <p:cNvSpPr/>
          <p:nvPr/>
        </p:nvSpPr>
        <p:spPr>
          <a:xfrm>
            <a:off x="2214546" y="357166"/>
            <a:ext cx="4143404" cy="1285884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rgbClr val="FF0000"/>
                </a:solidFill>
              </a:rPr>
              <a:t>Observation du tableau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U:\devoirs\Histoire Des Arts\Imag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0"/>
            <a:ext cx="7227207" cy="485776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4857760"/>
            <a:ext cx="9144000" cy="200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Au premier plan nous pouvons distinguer une femme qui allaite sa mère affamée et prie son fils d’attendre son tour </a:t>
            </a:r>
            <a:r>
              <a:rPr lang="fr-FR" dirty="0" smtClean="0">
                <a:solidFill>
                  <a:srgbClr val="7030A0"/>
                </a:solidFill>
              </a:rPr>
              <a:t>[cadre violet]</a:t>
            </a:r>
            <a:r>
              <a:rPr lang="fr-FR" dirty="0" smtClean="0"/>
              <a:t>. A côté un jeune homme montre quelque chose à un vieillard tandis qu'il remercie le ciel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[cadre orange]</a:t>
            </a:r>
            <a:r>
              <a:rPr lang="fr-FR" dirty="0" smtClean="0"/>
              <a:t>. A droite un groupe de personnages récolte la nourriture tombée du ciel . Certains le font dans le calme </a:t>
            </a:r>
            <a:r>
              <a:rPr lang="fr-FR" dirty="0" smtClean="0">
                <a:solidFill>
                  <a:srgbClr val="00B050"/>
                </a:solidFill>
              </a:rPr>
              <a:t>[cadre vert]</a:t>
            </a:r>
            <a:r>
              <a:rPr lang="fr-FR" dirty="0" smtClean="0"/>
              <a:t> , tandis que d’autres se battent </a:t>
            </a:r>
            <a:r>
              <a:rPr lang="fr-FR" dirty="0" smtClean="0">
                <a:solidFill>
                  <a:srgbClr val="0B20E5"/>
                </a:solidFill>
              </a:rPr>
              <a:t>[cadre bleu] </a:t>
            </a:r>
            <a:r>
              <a:rPr lang="fr-FR" dirty="0" smtClean="0"/>
              <a:t>. A l’arrière-plan, on distingue un campement et un grand rocher percé, les personnages y semblent indifférents à la scène qui se déroule au premier plan : ils dorment méditent ou bêchent .</a:t>
            </a:r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2000232" y="4572008"/>
            <a:ext cx="1571636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5400000">
            <a:off x="1213620" y="3786190"/>
            <a:ext cx="1572430" cy="79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2000232" y="3000372"/>
            <a:ext cx="1571636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5400000">
            <a:off x="2785256" y="3786190"/>
            <a:ext cx="1572430" cy="79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4857752" y="3286124"/>
            <a:ext cx="1428760" cy="1588"/>
          </a:xfrm>
          <a:prstGeom prst="line">
            <a:avLst/>
          </a:prstGeom>
          <a:ln w="25400">
            <a:solidFill>
              <a:srgbClr val="2004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3214678" y="4214818"/>
            <a:ext cx="1143008" cy="1588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rot="5400000">
            <a:off x="3714744" y="3571876"/>
            <a:ext cx="1285884" cy="1588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3214678" y="2928934"/>
            <a:ext cx="1143008" cy="1588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rot="5400000">
            <a:off x="2571736" y="3571876"/>
            <a:ext cx="1285884" cy="1588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rot="5400000">
            <a:off x="4501356" y="3642520"/>
            <a:ext cx="714380" cy="1588"/>
          </a:xfrm>
          <a:prstGeom prst="line">
            <a:avLst/>
          </a:prstGeom>
          <a:ln w="25400">
            <a:solidFill>
              <a:srgbClr val="2004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rot="5400000" flipH="1" flipV="1">
            <a:off x="6000760" y="3643314"/>
            <a:ext cx="714380" cy="1588"/>
          </a:xfrm>
          <a:prstGeom prst="line">
            <a:avLst/>
          </a:prstGeom>
          <a:ln w="25400">
            <a:solidFill>
              <a:srgbClr val="2004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4857752" y="4000504"/>
            <a:ext cx="1500198" cy="1588"/>
          </a:xfrm>
          <a:prstGeom prst="line">
            <a:avLst/>
          </a:prstGeom>
          <a:ln w="25400">
            <a:solidFill>
              <a:srgbClr val="2004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5857884" y="2571744"/>
            <a:ext cx="1000132" cy="158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5857884" y="3571876"/>
            <a:ext cx="1000132" cy="158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 rot="5400000">
            <a:off x="5357818" y="3071810"/>
            <a:ext cx="1000132" cy="158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 rot="5400000" flipH="1" flipV="1">
            <a:off x="6357950" y="3071810"/>
            <a:ext cx="1000132" cy="158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:\devoirs\Histoire Des Arts\Imag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0"/>
            <a:ext cx="7227207" cy="5049272"/>
          </a:xfrm>
          <a:prstGeom prst="rect">
            <a:avLst/>
          </a:prstGeom>
          <a:noFill/>
        </p:spPr>
      </p:pic>
      <p:cxnSp>
        <p:nvCxnSpPr>
          <p:cNvPr id="13" name="Connecteur droit 12"/>
          <p:cNvCxnSpPr/>
          <p:nvPr/>
        </p:nvCxnSpPr>
        <p:spPr>
          <a:xfrm>
            <a:off x="2000232" y="3071810"/>
            <a:ext cx="1143008" cy="1588"/>
          </a:xfrm>
          <a:prstGeom prst="line">
            <a:avLst/>
          </a:prstGeom>
          <a:ln w="25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rot="5400000">
            <a:off x="1321571" y="3750471"/>
            <a:ext cx="1357322" cy="1588"/>
          </a:xfrm>
          <a:prstGeom prst="line">
            <a:avLst/>
          </a:prstGeom>
          <a:ln w="25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000232" y="4429132"/>
            <a:ext cx="1143008" cy="1588"/>
          </a:xfrm>
          <a:prstGeom prst="line">
            <a:avLst/>
          </a:prstGeom>
          <a:ln w="25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rot="5400000" flipH="1" flipV="1">
            <a:off x="2464579" y="3750471"/>
            <a:ext cx="1357322" cy="1588"/>
          </a:xfrm>
          <a:prstGeom prst="line">
            <a:avLst/>
          </a:prstGeom>
          <a:ln w="25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4857752" y="3357562"/>
            <a:ext cx="1500198" cy="1588"/>
          </a:xfrm>
          <a:prstGeom prst="line">
            <a:avLst/>
          </a:prstGeom>
          <a:ln w="25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rot="5400000">
            <a:off x="4464843" y="3750471"/>
            <a:ext cx="785818" cy="1588"/>
          </a:xfrm>
          <a:prstGeom prst="line">
            <a:avLst/>
          </a:prstGeom>
          <a:ln w="25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4857752" y="4143380"/>
            <a:ext cx="1500198" cy="1588"/>
          </a:xfrm>
          <a:prstGeom prst="line">
            <a:avLst/>
          </a:prstGeom>
          <a:ln w="25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rot="5400000">
            <a:off x="5965041" y="3750471"/>
            <a:ext cx="785818" cy="1588"/>
          </a:xfrm>
          <a:prstGeom prst="line">
            <a:avLst/>
          </a:prstGeom>
          <a:ln w="25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Bouton d'action : Personnalisé 46">
            <a:hlinkClick r:id="" action="ppaction://noaction" highlightClick="1"/>
          </p:cNvPr>
          <p:cNvSpPr/>
          <p:nvPr/>
        </p:nvSpPr>
        <p:spPr>
          <a:xfrm>
            <a:off x="1000100" y="5357826"/>
            <a:ext cx="7215238" cy="1285884"/>
          </a:xfrm>
          <a:prstGeom prst="actionButtonBlank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Nous voyons des situations émouvantes ; à gauche, la famine et à droite, la lutte pour la survie 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U:\devoirs\Histoire Des Arts\Imag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0"/>
            <a:ext cx="7227207" cy="5049272"/>
          </a:xfrm>
          <a:prstGeom prst="rect">
            <a:avLst/>
          </a:prstGeom>
          <a:noFill/>
        </p:spPr>
      </p:pic>
      <p:cxnSp>
        <p:nvCxnSpPr>
          <p:cNvPr id="29" name="Connecteur droit 28"/>
          <p:cNvCxnSpPr/>
          <p:nvPr/>
        </p:nvCxnSpPr>
        <p:spPr>
          <a:xfrm>
            <a:off x="2428860" y="3286124"/>
            <a:ext cx="428628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rot="16200000" flipH="1">
            <a:off x="2714612" y="3429000"/>
            <a:ext cx="357190" cy="714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V="1">
            <a:off x="2428860" y="3643314"/>
            <a:ext cx="500066" cy="21431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rot="5400000">
            <a:off x="2143108" y="3571876"/>
            <a:ext cx="285752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rot="5400000" flipH="1" flipV="1">
            <a:off x="2285984" y="3357562"/>
            <a:ext cx="214314" cy="714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0" y="5000636"/>
            <a:ext cx="9358346" cy="1857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On peut constater qu'une sorte de cercle est créé </a:t>
            </a:r>
            <a:r>
              <a:rPr lang="fr-FR" dirty="0" smtClean="0">
                <a:solidFill>
                  <a:srgbClr val="FF0000"/>
                </a:solidFill>
              </a:rPr>
              <a:t>(forme rouge)</a:t>
            </a:r>
            <a:r>
              <a:rPr lang="fr-FR" dirty="0" smtClean="0">
                <a:solidFill>
                  <a:schemeClr val="bg1"/>
                </a:solidFill>
              </a:rPr>
              <a:t> une liaison entre </a:t>
            </a:r>
            <a:r>
              <a:rPr lang="fr-FR" smtClean="0">
                <a:solidFill>
                  <a:schemeClr val="bg1"/>
                </a:solidFill>
              </a:rPr>
              <a:t>les membres </a:t>
            </a:r>
            <a:r>
              <a:rPr lang="fr-FR" dirty="0" smtClean="0">
                <a:solidFill>
                  <a:schemeClr val="bg1"/>
                </a:solidFill>
              </a:rPr>
              <a:t>de la famille, du bras de la mère à la femme, le regard de la femme se dirige vers son fils et le bambin tient la femme par le bras. 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45" name="Connecteur droit 44"/>
          <p:cNvCxnSpPr/>
          <p:nvPr/>
        </p:nvCxnSpPr>
        <p:spPr>
          <a:xfrm rot="10800000">
            <a:off x="2214546" y="3786190"/>
            <a:ext cx="214314" cy="714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643306" y="2143116"/>
            <a:ext cx="15001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/>
              <a:t>FIN</a:t>
            </a:r>
            <a:endParaRPr lang="fr-FR" sz="6000" dirty="0"/>
          </a:p>
        </p:txBody>
      </p:sp>
      <p:sp>
        <p:nvSpPr>
          <p:cNvPr id="4" name="ZoneTexte 3"/>
          <p:cNvSpPr txBox="1"/>
          <p:nvPr/>
        </p:nvSpPr>
        <p:spPr>
          <a:xfrm>
            <a:off x="5357818" y="5786454"/>
            <a:ext cx="3786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Réalisé par Paul </a:t>
            </a:r>
            <a:r>
              <a:rPr lang="fr-FR" dirty="0" smtClean="0"/>
              <a:t>(5</a:t>
            </a:r>
            <a:r>
              <a:rPr lang="fr-FR" baseline="30000" dirty="0" smtClean="0"/>
              <a:t>e</a:t>
            </a:r>
            <a:r>
              <a:rPr lang="fr-FR" dirty="0" smtClean="0"/>
              <a:t>4)</a:t>
            </a:r>
            <a:r>
              <a:rPr lang="fr-FR" dirty="0" smtClean="0"/>
              <a:t> </a:t>
            </a:r>
            <a:r>
              <a:rPr lang="fr-FR" dirty="0" smtClean="0"/>
              <a:t>et </a:t>
            </a:r>
            <a:r>
              <a:rPr lang="fr-FR" smtClean="0"/>
              <a:t>Arthur </a:t>
            </a:r>
            <a:r>
              <a:rPr lang="fr-FR" smtClean="0"/>
              <a:t>(5</a:t>
            </a:r>
            <a:r>
              <a:rPr lang="fr-FR" baseline="30000" smtClean="0"/>
              <a:t>e</a:t>
            </a:r>
            <a:r>
              <a:rPr lang="fr-FR" smtClean="0"/>
              <a:t>2)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3143248"/>
            <a:ext cx="28574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Sources: </a:t>
            </a:r>
            <a:r>
              <a:rPr lang="fr-FR" dirty="0" err="1" smtClean="0"/>
              <a:t>Wikipedia</a:t>
            </a:r>
            <a:endParaRPr lang="fr-FR" dirty="0" smtClean="0"/>
          </a:p>
          <a:p>
            <a:endParaRPr lang="fr-FR" dirty="0" smtClean="0"/>
          </a:p>
          <a:p>
            <a:r>
              <a:rPr lang="fr-FR" u="sng" dirty="0" smtClean="0">
                <a:hlinkClick r:id="rId2"/>
              </a:rPr>
              <a:t>http://www.youtube.com/watch?v=2MR8DfHof1E</a:t>
            </a:r>
            <a:r>
              <a:rPr lang="fr-FR" dirty="0" smtClean="0"/>
              <a:t> </a:t>
            </a:r>
            <a:r>
              <a:rPr lang="fr-FR" b="1" dirty="0" smtClean="0"/>
              <a:t>Nicolas Poussin, la Récolte de la Manne (partie 2)</a:t>
            </a:r>
          </a:p>
          <a:p>
            <a:r>
              <a:rPr lang="fr-FR" dirty="0" smtClean="0"/>
              <a:t> </a:t>
            </a:r>
          </a:p>
          <a:p>
            <a:r>
              <a:rPr lang="fr-FR" u="sng" dirty="0" smtClean="0">
                <a:hlinkClick r:id="rId3"/>
              </a:rPr>
              <a:t>http://www.youtube.com/watch?v=aauND5Mkm4g</a:t>
            </a:r>
            <a:r>
              <a:rPr lang="fr-FR" dirty="0" smtClean="0"/>
              <a:t> </a:t>
            </a:r>
            <a:r>
              <a:rPr lang="fr-FR" b="1" dirty="0" smtClean="0"/>
              <a:t> Nicolas Poussin, la Récolte de la Manne (partie 2)</a:t>
            </a:r>
          </a:p>
          <a:p>
            <a:r>
              <a:rPr lang="fr-FR" dirty="0" smtClean="0"/>
              <a:t> 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284</Words>
  <Application>Microsoft Office PowerPoint</Application>
  <PresentationFormat>Affichage à l'écran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 Nicolas Poussin  (1594-1665) 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paul.dufour</dc:creator>
  <cp:lastModifiedBy>Charles-Henri</cp:lastModifiedBy>
  <cp:revision>41</cp:revision>
  <dcterms:created xsi:type="dcterms:W3CDTF">2013-04-08T14:19:23Z</dcterms:created>
  <dcterms:modified xsi:type="dcterms:W3CDTF">2013-05-28T19:50:00Z</dcterms:modified>
</cp:coreProperties>
</file>